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"/>
  </p:notesMasterIdLst>
  <p:sldIdLst>
    <p:sldId id="256" r:id="rId2"/>
  </p:sldIdLst>
  <p:sldSz cx="26822400" cy="20116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. Noble" initials="GN" lastIdx="6" clrIdx="0">
    <p:extLst>
      <p:ext uri="{19B8F6BF-5375-455C-9EA6-DF929625EA0E}">
        <p15:presenceInfo xmlns:p15="http://schemas.microsoft.com/office/powerpoint/2012/main" userId="G. Noble" providerId="None"/>
      </p:ext>
    </p:extLst>
  </p:cmAuthor>
  <p:cmAuthor id="2" name="Graeme Noble" initials="GN" lastIdx="9" clrIdx="1">
    <p:extLst>
      <p:ext uri="{19B8F6BF-5375-455C-9EA6-DF929625EA0E}">
        <p15:presenceInfo xmlns:p15="http://schemas.microsoft.com/office/powerpoint/2012/main" userId="Graeme Nob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4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02" autoAdjust="0"/>
    <p:restoredTop sz="73197" autoAdjust="0"/>
  </p:normalViewPr>
  <p:slideViewPr>
    <p:cSldViewPr snapToGrid="0">
      <p:cViewPr varScale="1">
        <p:scale>
          <a:sx n="31" d="100"/>
          <a:sy n="31" d="100"/>
        </p:scale>
        <p:origin x="3128" y="21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4AC1-D866-4594-9F3F-3DF5978FED24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5A2E7-9B22-4631-9DD4-DD36B9732D16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1512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5A2E7-9B22-4631-9DD4-DD36B9732D16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43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1680" y="3292265"/>
            <a:ext cx="22799040" cy="7003627"/>
          </a:xfrm>
        </p:spPr>
        <p:txBody>
          <a:bodyPr anchor="b"/>
          <a:lstStyle>
            <a:lvl1pPr algn="ctr">
              <a:defRPr sz="1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10565978"/>
            <a:ext cx="20116800" cy="4856902"/>
          </a:xfrm>
        </p:spPr>
        <p:txBody>
          <a:bodyPr/>
          <a:lstStyle>
            <a:lvl1pPr marL="0" indent="0" algn="ctr">
              <a:buNone/>
              <a:defRPr sz="7040"/>
            </a:lvl1pPr>
            <a:lvl2pPr marL="1341105" indent="0" algn="ctr">
              <a:buNone/>
              <a:defRPr sz="5867"/>
            </a:lvl2pPr>
            <a:lvl3pPr marL="2682210" indent="0" algn="ctr">
              <a:buNone/>
              <a:defRPr sz="5280"/>
            </a:lvl3pPr>
            <a:lvl4pPr marL="4023314" indent="0" algn="ctr">
              <a:buNone/>
              <a:defRPr sz="4693"/>
            </a:lvl4pPr>
            <a:lvl5pPr marL="5364419" indent="0" algn="ctr">
              <a:buNone/>
              <a:defRPr sz="4693"/>
            </a:lvl5pPr>
            <a:lvl6pPr marL="6705524" indent="0" algn="ctr">
              <a:buNone/>
              <a:defRPr sz="4693"/>
            </a:lvl6pPr>
            <a:lvl7pPr marL="8046629" indent="0" algn="ctr">
              <a:buNone/>
              <a:defRPr sz="4693"/>
            </a:lvl7pPr>
            <a:lvl8pPr marL="9387733" indent="0" algn="ctr">
              <a:buNone/>
              <a:defRPr sz="4693"/>
            </a:lvl8pPr>
            <a:lvl9pPr marL="10728838" indent="0" algn="ctr">
              <a:buNone/>
              <a:defRPr sz="469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079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4601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94781" y="1071033"/>
            <a:ext cx="5783580" cy="1704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44041" y="1071033"/>
            <a:ext cx="17015460" cy="17048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63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1311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071" y="5015236"/>
            <a:ext cx="23134320" cy="8368029"/>
          </a:xfrm>
        </p:spPr>
        <p:txBody>
          <a:bodyPr anchor="b"/>
          <a:lstStyle>
            <a:lvl1pPr>
              <a:defRPr sz="17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0071" y="13462429"/>
            <a:ext cx="23134320" cy="4400549"/>
          </a:xfrm>
        </p:spPr>
        <p:txBody>
          <a:bodyPr/>
          <a:lstStyle>
            <a:lvl1pPr marL="0" indent="0">
              <a:buNone/>
              <a:defRPr sz="7040">
                <a:solidFill>
                  <a:schemeClr val="tx1"/>
                </a:solidFill>
              </a:defRPr>
            </a:lvl1pPr>
            <a:lvl2pPr marL="1341105" indent="0">
              <a:buNone/>
              <a:defRPr sz="5867">
                <a:solidFill>
                  <a:schemeClr val="tx1">
                    <a:tint val="75000"/>
                  </a:schemeClr>
                </a:solidFill>
              </a:defRPr>
            </a:lvl2pPr>
            <a:lvl3pPr marL="2682210" indent="0">
              <a:buNone/>
              <a:defRPr sz="5280">
                <a:solidFill>
                  <a:schemeClr val="tx1">
                    <a:tint val="75000"/>
                  </a:schemeClr>
                </a:solidFill>
              </a:defRPr>
            </a:lvl3pPr>
            <a:lvl4pPr marL="4023314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4pPr>
            <a:lvl5pPr marL="5364419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5pPr>
            <a:lvl6pPr marL="6705524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6pPr>
            <a:lvl7pPr marL="8046629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7pPr>
            <a:lvl8pPr marL="9387733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8pPr>
            <a:lvl9pPr marL="10728838" indent="0">
              <a:buNone/>
              <a:defRPr sz="46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9674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44040" y="5355167"/>
            <a:ext cx="11399520" cy="1276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578840" y="5355167"/>
            <a:ext cx="11399520" cy="12763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11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34" y="1071038"/>
            <a:ext cx="23134320" cy="38883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36" y="4931411"/>
            <a:ext cx="11347131" cy="2416809"/>
          </a:xfrm>
        </p:spPr>
        <p:txBody>
          <a:bodyPr anchor="b"/>
          <a:lstStyle>
            <a:lvl1pPr marL="0" indent="0">
              <a:buNone/>
              <a:defRPr sz="7040" b="1"/>
            </a:lvl1pPr>
            <a:lvl2pPr marL="1341105" indent="0">
              <a:buNone/>
              <a:defRPr sz="5867" b="1"/>
            </a:lvl2pPr>
            <a:lvl3pPr marL="2682210" indent="0">
              <a:buNone/>
              <a:defRPr sz="5280" b="1"/>
            </a:lvl3pPr>
            <a:lvl4pPr marL="4023314" indent="0">
              <a:buNone/>
              <a:defRPr sz="4693" b="1"/>
            </a:lvl4pPr>
            <a:lvl5pPr marL="5364419" indent="0">
              <a:buNone/>
              <a:defRPr sz="4693" b="1"/>
            </a:lvl5pPr>
            <a:lvl6pPr marL="6705524" indent="0">
              <a:buNone/>
              <a:defRPr sz="4693" b="1"/>
            </a:lvl6pPr>
            <a:lvl7pPr marL="8046629" indent="0">
              <a:buNone/>
              <a:defRPr sz="4693" b="1"/>
            </a:lvl7pPr>
            <a:lvl8pPr marL="9387733" indent="0">
              <a:buNone/>
              <a:defRPr sz="4693" b="1"/>
            </a:lvl8pPr>
            <a:lvl9pPr marL="10728838" indent="0">
              <a:buNone/>
              <a:defRPr sz="4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47536" y="7348220"/>
            <a:ext cx="11347131" cy="1080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578841" y="4931411"/>
            <a:ext cx="11403014" cy="2416809"/>
          </a:xfrm>
        </p:spPr>
        <p:txBody>
          <a:bodyPr anchor="b"/>
          <a:lstStyle>
            <a:lvl1pPr marL="0" indent="0">
              <a:buNone/>
              <a:defRPr sz="7040" b="1"/>
            </a:lvl1pPr>
            <a:lvl2pPr marL="1341105" indent="0">
              <a:buNone/>
              <a:defRPr sz="5867" b="1"/>
            </a:lvl2pPr>
            <a:lvl3pPr marL="2682210" indent="0">
              <a:buNone/>
              <a:defRPr sz="5280" b="1"/>
            </a:lvl3pPr>
            <a:lvl4pPr marL="4023314" indent="0">
              <a:buNone/>
              <a:defRPr sz="4693" b="1"/>
            </a:lvl4pPr>
            <a:lvl5pPr marL="5364419" indent="0">
              <a:buNone/>
              <a:defRPr sz="4693" b="1"/>
            </a:lvl5pPr>
            <a:lvl6pPr marL="6705524" indent="0">
              <a:buNone/>
              <a:defRPr sz="4693" b="1"/>
            </a:lvl6pPr>
            <a:lvl7pPr marL="8046629" indent="0">
              <a:buNone/>
              <a:defRPr sz="4693" b="1"/>
            </a:lvl7pPr>
            <a:lvl8pPr marL="9387733" indent="0">
              <a:buNone/>
              <a:defRPr sz="4693" b="1"/>
            </a:lvl8pPr>
            <a:lvl9pPr marL="10728838" indent="0">
              <a:buNone/>
              <a:defRPr sz="469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578841" y="7348220"/>
            <a:ext cx="11403014" cy="10808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055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75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6107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34" y="1341120"/>
            <a:ext cx="8650922" cy="4693920"/>
          </a:xfrm>
        </p:spPr>
        <p:txBody>
          <a:bodyPr anchor="b"/>
          <a:lstStyle>
            <a:lvl1pPr>
              <a:defRPr sz="93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03014" y="2896451"/>
            <a:ext cx="13578840" cy="14295967"/>
          </a:xfrm>
        </p:spPr>
        <p:txBody>
          <a:bodyPr/>
          <a:lstStyle>
            <a:lvl1pPr>
              <a:defRPr sz="9387"/>
            </a:lvl1pPr>
            <a:lvl2pPr>
              <a:defRPr sz="8213"/>
            </a:lvl2pPr>
            <a:lvl3pPr>
              <a:defRPr sz="7040"/>
            </a:lvl3pPr>
            <a:lvl4pPr>
              <a:defRPr sz="5867"/>
            </a:lvl4pPr>
            <a:lvl5pPr>
              <a:defRPr sz="5867"/>
            </a:lvl5pPr>
            <a:lvl6pPr>
              <a:defRPr sz="5867"/>
            </a:lvl6pPr>
            <a:lvl7pPr>
              <a:defRPr sz="5867"/>
            </a:lvl7pPr>
            <a:lvl8pPr>
              <a:defRPr sz="5867"/>
            </a:lvl8pPr>
            <a:lvl9pPr>
              <a:defRPr sz="5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7534" y="6035040"/>
            <a:ext cx="8650922" cy="11180658"/>
          </a:xfrm>
        </p:spPr>
        <p:txBody>
          <a:bodyPr/>
          <a:lstStyle>
            <a:lvl1pPr marL="0" indent="0">
              <a:buNone/>
              <a:defRPr sz="4693"/>
            </a:lvl1pPr>
            <a:lvl2pPr marL="1341105" indent="0">
              <a:buNone/>
              <a:defRPr sz="4107"/>
            </a:lvl2pPr>
            <a:lvl3pPr marL="2682210" indent="0">
              <a:buNone/>
              <a:defRPr sz="3520"/>
            </a:lvl3pPr>
            <a:lvl4pPr marL="4023314" indent="0">
              <a:buNone/>
              <a:defRPr sz="2933"/>
            </a:lvl4pPr>
            <a:lvl5pPr marL="5364419" indent="0">
              <a:buNone/>
              <a:defRPr sz="2933"/>
            </a:lvl5pPr>
            <a:lvl6pPr marL="6705524" indent="0">
              <a:buNone/>
              <a:defRPr sz="2933"/>
            </a:lvl6pPr>
            <a:lvl7pPr marL="8046629" indent="0">
              <a:buNone/>
              <a:defRPr sz="2933"/>
            </a:lvl7pPr>
            <a:lvl8pPr marL="9387733" indent="0">
              <a:buNone/>
              <a:defRPr sz="2933"/>
            </a:lvl8pPr>
            <a:lvl9pPr marL="10728838" indent="0">
              <a:buNone/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020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7534" y="1341120"/>
            <a:ext cx="8650922" cy="4693920"/>
          </a:xfrm>
        </p:spPr>
        <p:txBody>
          <a:bodyPr anchor="b"/>
          <a:lstStyle>
            <a:lvl1pPr>
              <a:defRPr sz="93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03014" y="2896451"/>
            <a:ext cx="13578840" cy="14295967"/>
          </a:xfrm>
        </p:spPr>
        <p:txBody>
          <a:bodyPr anchor="t"/>
          <a:lstStyle>
            <a:lvl1pPr marL="0" indent="0">
              <a:buNone/>
              <a:defRPr sz="9387"/>
            </a:lvl1pPr>
            <a:lvl2pPr marL="1341105" indent="0">
              <a:buNone/>
              <a:defRPr sz="8213"/>
            </a:lvl2pPr>
            <a:lvl3pPr marL="2682210" indent="0">
              <a:buNone/>
              <a:defRPr sz="7040"/>
            </a:lvl3pPr>
            <a:lvl4pPr marL="4023314" indent="0">
              <a:buNone/>
              <a:defRPr sz="5867"/>
            </a:lvl4pPr>
            <a:lvl5pPr marL="5364419" indent="0">
              <a:buNone/>
              <a:defRPr sz="5867"/>
            </a:lvl5pPr>
            <a:lvl6pPr marL="6705524" indent="0">
              <a:buNone/>
              <a:defRPr sz="5867"/>
            </a:lvl6pPr>
            <a:lvl7pPr marL="8046629" indent="0">
              <a:buNone/>
              <a:defRPr sz="5867"/>
            </a:lvl7pPr>
            <a:lvl8pPr marL="9387733" indent="0">
              <a:buNone/>
              <a:defRPr sz="5867"/>
            </a:lvl8pPr>
            <a:lvl9pPr marL="10728838" indent="0">
              <a:buNone/>
              <a:defRPr sz="58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7534" y="6035040"/>
            <a:ext cx="8650922" cy="11180658"/>
          </a:xfrm>
        </p:spPr>
        <p:txBody>
          <a:bodyPr/>
          <a:lstStyle>
            <a:lvl1pPr marL="0" indent="0">
              <a:buNone/>
              <a:defRPr sz="4693"/>
            </a:lvl1pPr>
            <a:lvl2pPr marL="1341105" indent="0">
              <a:buNone/>
              <a:defRPr sz="4107"/>
            </a:lvl2pPr>
            <a:lvl3pPr marL="2682210" indent="0">
              <a:buNone/>
              <a:defRPr sz="3520"/>
            </a:lvl3pPr>
            <a:lvl4pPr marL="4023314" indent="0">
              <a:buNone/>
              <a:defRPr sz="2933"/>
            </a:lvl4pPr>
            <a:lvl5pPr marL="5364419" indent="0">
              <a:buNone/>
              <a:defRPr sz="2933"/>
            </a:lvl5pPr>
            <a:lvl6pPr marL="6705524" indent="0">
              <a:buNone/>
              <a:defRPr sz="2933"/>
            </a:lvl6pPr>
            <a:lvl7pPr marL="8046629" indent="0">
              <a:buNone/>
              <a:defRPr sz="2933"/>
            </a:lvl7pPr>
            <a:lvl8pPr marL="9387733" indent="0">
              <a:buNone/>
              <a:defRPr sz="2933"/>
            </a:lvl8pPr>
            <a:lvl9pPr marL="10728838" indent="0">
              <a:buNone/>
              <a:defRPr sz="2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881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44040" y="1071038"/>
            <a:ext cx="23134320" cy="38883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4040" y="5355167"/>
            <a:ext cx="23134320" cy="12763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4040" y="18645298"/>
            <a:ext cx="60350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E8BA-7F3E-43D8-9E3B-484A409394AC}" type="datetimeFigureOut">
              <a:rPr lang="en-CA" smtClean="0"/>
              <a:t>2022-11-05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84920" y="18645298"/>
            <a:ext cx="905256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943320" y="18645298"/>
            <a:ext cx="6035040" cy="1071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5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B09D-C575-495F-96DF-C8F37DF252D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293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2682210" rtl="0" eaLnBrk="1" latinLnBrk="0" hangingPunct="1">
        <a:lnSpc>
          <a:spcPct val="90000"/>
        </a:lnSpc>
        <a:spcBef>
          <a:spcPct val="0"/>
        </a:spcBef>
        <a:buNone/>
        <a:defRPr sz="1290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70552" indent="-670552" algn="l" defTabSz="2682210" rtl="0" eaLnBrk="1" latinLnBrk="0" hangingPunct="1">
        <a:lnSpc>
          <a:spcPct val="90000"/>
        </a:lnSpc>
        <a:spcBef>
          <a:spcPts val="2933"/>
        </a:spcBef>
        <a:buFont typeface="Arial" panose="020B0604020202020204" pitchFamily="34" charset="0"/>
        <a:buChar char="•"/>
        <a:defRPr sz="8213" kern="1200">
          <a:solidFill>
            <a:schemeClr val="tx1"/>
          </a:solidFill>
          <a:latin typeface="+mn-lt"/>
          <a:ea typeface="+mn-ea"/>
          <a:cs typeface="+mn-cs"/>
        </a:defRPr>
      </a:lvl1pPr>
      <a:lvl2pPr marL="2011657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7040" kern="1200">
          <a:solidFill>
            <a:schemeClr val="tx1"/>
          </a:solidFill>
          <a:latin typeface="+mn-lt"/>
          <a:ea typeface="+mn-ea"/>
          <a:cs typeface="+mn-cs"/>
        </a:defRPr>
      </a:lvl2pPr>
      <a:lvl3pPr marL="3352762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867" kern="1200">
          <a:solidFill>
            <a:schemeClr val="tx1"/>
          </a:solidFill>
          <a:latin typeface="+mn-lt"/>
          <a:ea typeface="+mn-ea"/>
          <a:cs typeface="+mn-cs"/>
        </a:defRPr>
      </a:lvl3pPr>
      <a:lvl4pPr marL="4693867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4pPr>
      <a:lvl5pPr marL="6034971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5pPr>
      <a:lvl6pPr marL="7376076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6pPr>
      <a:lvl7pPr marL="8717181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7pPr>
      <a:lvl8pPr marL="10058286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8pPr>
      <a:lvl9pPr marL="11399390" indent="-670552" algn="l" defTabSz="268221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1pPr>
      <a:lvl2pPr marL="1341105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2pPr>
      <a:lvl3pPr marL="2682210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3pPr>
      <a:lvl4pPr marL="4023314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4pPr>
      <a:lvl5pPr marL="5364419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5pPr>
      <a:lvl6pPr marL="6705524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6pPr>
      <a:lvl7pPr marL="8046629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7pPr>
      <a:lvl8pPr marL="9387733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8pPr>
      <a:lvl9pPr marL="10728838" algn="l" defTabSz="2682210" rtl="0" eaLnBrk="1" latinLnBrk="0" hangingPunct="1">
        <a:defRPr sz="5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4.jpeg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3.png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gif"/><Relationship Id="rId4" Type="http://schemas.openxmlformats.org/officeDocument/2006/relationships/audio" Target="../media/media2.wav"/><Relationship Id="rId9" Type="http://schemas.openxmlformats.org/officeDocument/2006/relationships/image" Target="../media/image1.jpe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06F7C-21D9-40A7-8974-82625227CCAB}"/>
              </a:ext>
            </a:extLst>
          </p:cNvPr>
          <p:cNvSpPr/>
          <p:nvPr/>
        </p:nvSpPr>
        <p:spPr>
          <a:xfrm>
            <a:off x="0" y="7161"/>
            <a:ext cx="26822400" cy="2834722"/>
          </a:xfrm>
          <a:prstGeom prst="rect">
            <a:avLst/>
          </a:prstGeom>
          <a:gradFill flip="none" rotWithShape="1">
            <a:gsLst>
              <a:gs pos="0">
                <a:srgbClr val="3399FF">
                  <a:shade val="30000"/>
                  <a:satMod val="115000"/>
                </a:srgbClr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7030A0"/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900"/>
              </a:spcBef>
            </a:pPr>
            <a:r>
              <a:rPr lang="en-CA" sz="6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Nature of Artificial Sounds: </a:t>
            </a:r>
          </a:p>
          <a:p>
            <a:pPr algn="ctr">
              <a:spcBef>
                <a:spcPts val="900"/>
              </a:spcBef>
            </a:pPr>
            <a:r>
              <a:rPr lang="en-CA" sz="6000" b="1" dirty="0">
                <a:solidFill>
                  <a:schemeClr val="bg1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Musical Memory for Key Characterized by Timbre</a:t>
            </a:r>
            <a:endParaRPr lang="en-CA" sz="6000" dirty="0">
              <a:solidFill>
                <a:schemeClr val="bg1"/>
              </a:solidFill>
              <a:effectLst/>
              <a:latin typeface="Georgia" panose="02040502050405020303" pitchFamily="18" charset="0"/>
              <a:ea typeface="SimSun" panose="02010600030101010101" pitchFamily="2" charset="-122"/>
              <a:cs typeface="Times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02F4D-A0F8-437F-B617-D65500512D2E}"/>
              </a:ext>
            </a:extLst>
          </p:cNvPr>
          <p:cNvSpPr txBox="1"/>
          <p:nvPr/>
        </p:nvSpPr>
        <p:spPr>
          <a:xfrm>
            <a:off x="7924800" y="3188380"/>
            <a:ext cx="10972800" cy="1533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44" dirty="0">
                <a:latin typeface="Georgia" panose="02040502050405020303" pitchFamily="18" charset="0"/>
              </a:rPr>
              <a:t>Graeme Noble</a:t>
            </a:r>
            <a:r>
              <a:rPr lang="en-CA" sz="2844" baseline="30000" dirty="0">
                <a:latin typeface="Georgia" panose="02040502050405020303" pitchFamily="18" charset="0"/>
              </a:rPr>
              <a:t>1</a:t>
            </a:r>
            <a:r>
              <a:rPr lang="en-CA" sz="2844" dirty="0">
                <a:latin typeface="Georgia" panose="02040502050405020303" pitchFamily="18" charset="0"/>
              </a:rPr>
              <a:t>, Joanna Spyra</a:t>
            </a:r>
            <a:r>
              <a:rPr lang="en-CA" sz="2844" baseline="30000" dirty="0">
                <a:latin typeface="Georgia" panose="02040502050405020303" pitchFamily="18" charset="0"/>
              </a:rPr>
              <a:t>1</a:t>
            </a:r>
            <a:r>
              <a:rPr lang="en-CA" sz="2844" dirty="0">
                <a:latin typeface="Georgia" panose="02040502050405020303" pitchFamily="18" charset="0"/>
              </a:rPr>
              <a:t>, Matthew Woolhouse</a:t>
            </a:r>
            <a:r>
              <a:rPr lang="en-CA" sz="2844" baseline="30000" dirty="0">
                <a:latin typeface="Georgia" panose="02040502050405020303" pitchFamily="18" charset="0"/>
              </a:rPr>
              <a:t>2</a:t>
            </a:r>
          </a:p>
          <a:p>
            <a:pPr algn="ctr"/>
            <a:endParaRPr lang="en-CA" sz="1600" baseline="30000" dirty="0">
              <a:latin typeface="Georgia" panose="02040502050405020303" pitchFamily="18" charset="0"/>
            </a:endParaRPr>
          </a:p>
          <a:p>
            <a:pPr algn="ctr"/>
            <a:r>
              <a:rPr lang="en-CA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CA" sz="1600" dirty="0">
                <a:latin typeface="Cambria" panose="02040503050406030204" pitchFamily="18" charset="0"/>
                <a:ea typeface="Cambria" panose="02040503050406030204" pitchFamily="18" charset="0"/>
              </a:rPr>
              <a:t>Department of Psychology, Neuroscience and Behaviour, McMaster University</a:t>
            </a:r>
          </a:p>
          <a:p>
            <a:pPr algn="ctr"/>
            <a:r>
              <a:rPr lang="en-CA" sz="1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CA" sz="1600" dirty="0">
                <a:latin typeface="Cambria" panose="02040503050406030204" pitchFamily="18" charset="0"/>
                <a:ea typeface="Cambria" panose="02040503050406030204" pitchFamily="18" charset="0"/>
              </a:rPr>
              <a:t>School of the Arts, McMaster University</a:t>
            </a:r>
          </a:p>
          <a:p>
            <a:pPr algn="ctr"/>
            <a:endParaRPr lang="en-CA" sz="1600" baseline="30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CA" sz="1778" baseline="30000" dirty="0">
                <a:latin typeface="Cambria" panose="02040503050406030204" pitchFamily="18" charset="0"/>
                <a:ea typeface="Cambria" panose="02040503050406030204" pitchFamily="18" charset="0"/>
              </a:rPr>
              <a:t>Contact: nobleg2@mcmaster.ca</a:t>
            </a:r>
          </a:p>
        </p:txBody>
      </p:sp>
      <p:pic>
        <p:nvPicPr>
          <p:cNvPr id="1032" name="Picture 8" descr="https://maplelabs.info/wp-content/uploads/2018/05/psych-header-1.jpg">
            <a:extLst>
              <a:ext uri="{FF2B5EF4-FFF2-40B4-BE49-F238E27FC236}">
                <a16:creationId xmlns:a16="http://schemas.microsoft.com/office/drawing/2014/main" id="{8A1217CD-FAAC-428D-BFEB-F95435B3D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1395"/>
          <a:stretch/>
        </p:blipFill>
        <p:spPr bwMode="auto">
          <a:xfrm>
            <a:off x="496494" y="3127763"/>
            <a:ext cx="7617986" cy="17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1CC3C0-F054-45C8-9139-91CF8292ECA6}"/>
              </a:ext>
            </a:extLst>
          </p:cNvPr>
          <p:cNvSpPr/>
          <p:nvPr/>
        </p:nvSpPr>
        <p:spPr>
          <a:xfrm>
            <a:off x="22880189" y="16121810"/>
            <a:ext cx="3484393" cy="77996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7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Thanks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1722A4A-4E69-4A53-B269-BC04E6EF0BE6}"/>
              </a:ext>
            </a:extLst>
          </p:cNvPr>
          <p:cNvSpPr/>
          <p:nvPr/>
        </p:nvSpPr>
        <p:spPr>
          <a:xfrm>
            <a:off x="510603" y="5053725"/>
            <a:ext cx="11302479" cy="77112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67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Introduction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14A528-4E7A-48CF-BE93-D031289A39E2}"/>
              </a:ext>
            </a:extLst>
          </p:cNvPr>
          <p:cNvSpPr/>
          <p:nvPr/>
        </p:nvSpPr>
        <p:spPr>
          <a:xfrm>
            <a:off x="566730" y="10064636"/>
            <a:ext cx="11259615" cy="77996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67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Methods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32B3A-6BBD-48EC-97FB-AE914F14D180}"/>
              </a:ext>
            </a:extLst>
          </p:cNvPr>
          <p:cNvSpPr/>
          <p:nvPr/>
        </p:nvSpPr>
        <p:spPr>
          <a:xfrm>
            <a:off x="12222292" y="5053725"/>
            <a:ext cx="14103048" cy="77112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67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Results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961839E-6BFE-4C5A-90A4-BE0A1987C5C0}"/>
              </a:ext>
            </a:extLst>
          </p:cNvPr>
          <p:cNvSpPr/>
          <p:nvPr/>
        </p:nvSpPr>
        <p:spPr>
          <a:xfrm>
            <a:off x="12222292" y="11629374"/>
            <a:ext cx="10410699" cy="779963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67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Discussion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DCE9D9D-F71C-41B0-9C71-A99C5746655D}"/>
              </a:ext>
            </a:extLst>
          </p:cNvPr>
          <p:cNvSpPr/>
          <p:nvPr/>
        </p:nvSpPr>
        <p:spPr>
          <a:xfrm>
            <a:off x="22880190" y="11628350"/>
            <a:ext cx="3484391" cy="780987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3399FF">
                  <a:shade val="67500"/>
                  <a:satMod val="115000"/>
                </a:srgbClr>
              </a:gs>
              <a:gs pos="100000">
                <a:srgbClr val="3399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n-CA" sz="5867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References</a:t>
            </a:r>
          </a:p>
        </p:txBody>
      </p:sp>
      <p:pic>
        <p:nvPicPr>
          <p:cNvPr id="1030" name="Picture 6" descr="https://maplelabs.info/wp-content/uploads/2018/05/MacLogo1.png">
            <a:extLst>
              <a:ext uri="{FF2B5EF4-FFF2-40B4-BE49-F238E27FC236}">
                <a16:creationId xmlns:a16="http://schemas.microsoft.com/office/drawing/2014/main" id="{36D68AAD-8DF9-47BB-9CDB-5D35CC590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657" y="3216660"/>
            <a:ext cx="2980267" cy="174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id="{2639C383-5D16-42C4-928F-F41B4F363C6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393" y="2947485"/>
            <a:ext cx="4993934" cy="1881772"/>
          </a:xfrm>
          <a:prstGeom prst="rect">
            <a:avLst/>
          </a:prstGeom>
        </p:spPr>
      </p:pic>
      <p:pic>
        <p:nvPicPr>
          <p:cNvPr id="70" name="Picture 4" descr="https://maplelabs.info/wp-content/uploads/2018/05/mimm-logo.jpg">
            <a:extLst>
              <a:ext uri="{FF2B5EF4-FFF2-40B4-BE49-F238E27FC236}">
                <a16:creationId xmlns:a16="http://schemas.microsoft.com/office/drawing/2014/main" id="{4FB12172-DB58-4E6A-9943-D9105579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843" y="3197901"/>
            <a:ext cx="3331239" cy="7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EE76FF1-E2CA-41C3-863E-69D6426B7017}"/>
              </a:ext>
            </a:extLst>
          </p:cNvPr>
          <p:cNvSpPr txBox="1"/>
          <p:nvPr/>
        </p:nvSpPr>
        <p:spPr>
          <a:xfrm>
            <a:off x="460686" y="6091536"/>
            <a:ext cx="11471704" cy="3613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</a:pP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Perception of Nonadjacent Keys</a:t>
            </a:r>
            <a:endParaRPr lang="en-CA" sz="2311" b="1" u="heavy" dirty="0">
              <a:uFill>
                <a:solidFill>
                  <a:schemeClr val="tx1"/>
                </a:solidFill>
              </a:uFill>
              <a:latin typeface="Georgia" panose="02040502050405020303" pitchFamily="18" charset="0"/>
            </a:endParaRP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Modulation, which occurs throughout Western tonal-harmonic music, results in temporally nonadjacent keys</a:t>
            </a: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Musical surface features, such as melody and rhythm, assist with </a:t>
            </a:r>
            <a:r>
              <a:rPr lang="en-CA" sz="2310" dirty="0">
                <a:latin typeface="Georgia" panose="02040502050405020303" pitchFamily="18" charset="0"/>
              </a:rPr>
              <a:t>key memorization</a:t>
            </a:r>
            <a:endParaRPr lang="en-CA" sz="2310" b="1" u="heavy" dirty="0">
              <a:uFill>
                <a:solidFill>
                  <a:schemeClr val="tx1"/>
                </a:solidFill>
              </a:uFill>
              <a:latin typeface="Georgia" panose="02040502050405020303" pitchFamily="18" charset="0"/>
            </a:endParaRP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0" dirty="0">
                <a:latin typeface="Georgia" panose="02040502050405020303" pitchFamily="18" charset="0"/>
              </a:rPr>
              <a:t>Aspects of timbre (e.g., number of harmonics and amplitude envelopes) </a:t>
            </a:r>
            <a:r>
              <a:rPr lang="en-US" sz="2310" dirty="0">
                <a:latin typeface="Georgia" panose="02040502050405020303" pitchFamily="18" charset="0"/>
              </a:rPr>
              <a:t>contribute to the encoding of music, and may thus influence memory of nonadjacent keys</a:t>
            </a:r>
          </a:p>
          <a:p>
            <a:pPr>
              <a:spcAft>
                <a:spcPts val="533"/>
              </a:spcAft>
            </a:pP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Research Question</a:t>
            </a: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Do components of timbre influence memory recognition within a nonadjacent-key paradigm?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DC271-BF3E-4E3D-BB89-145AA799F0BB}"/>
              </a:ext>
            </a:extLst>
          </p:cNvPr>
          <p:cNvSpPr txBox="1"/>
          <p:nvPr/>
        </p:nvSpPr>
        <p:spPr>
          <a:xfrm>
            <a:off x="532875" y="11056931"/>
            <a:ext cx="5661448" cy="4004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1: Timbre</a:t>
            </a:r>
            <a:r>
              <a:rPr lang="en-CA" sz="2311" b="1" u="heavy" dirty="0">
                <a:solidFill>
                  <a:srgbClr val="3399FF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 </a:t>
            </a: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Assessment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Rate 3 timbres for “naturalness”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IVs</a:t>
            </a:r>
            <a:r>
              <a:rPr lang="en-CA" sz="2311" dirty="0">
                <a:latin typeface="Georgia" panose="02040502050405020303" pitchFamily="18" charset="0"/>
              </a:rPr>
              <a:t>: </a:t>
            </a:r>
            <a:r>
              <a:rPr lang="en-CA" sz="2311" i="1" dirty="0">
                <a:latin typeface="Georgia" panose="02040502050405020303" pitchFamily="18" charset="0"/>
              </a:rPr>
              <a:t>Synthetic vs. Subtractive vs. Sampled Timbre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DV</a:t>
            </a:r>
            <a:r>
              <a:rPr lang="en-CA" sz="2311" dirty="0">
                <a:latin typeface="Georgia" panose="02040502050405020303" pitchFamily="18" charset="0"/>
              </a:rPr>
              <a:t>: </a:t>
            </a:r>
            <a:r>
              <a:rPr lang="en-CA" sz="2311" i="1" dirty="0">
                <a:latin typeface="Georgia" panose="02040502050405020303" pitchFamily="18" charset="0"/>
              </a:rPr>
              <a:t>Naturalness</a:t>
            </a:r>
            <a:endParaRPr lang="en-CA" sz="2311" b="1" i="1" u="heavy" dirty="0">
              <a:solidFill>
                <a:srgbClr val="7030A0"/>
              </a:solidFill>
              <a:uFill>
                <a:solidFill>
                  <a:schemeClr val="tx1"/>
                </a:solidFill>
              </a:uFill>
              <a:latin typeface="Georgia" panose="02040502050405020303" pitchFamily="18" charset="0"/>
            </a:endParaRPr>
          </a:p>
          <a:p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2: Timbre Naturalness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Rate closing probe cadence for goodness-of-completion (e.g., Fig. 1)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IVs</a:t>
            </a:r>
            <a:r>
              <a:rPr lang="en-CA" sz="2311" dirty="0">
                <a:latin typeface="Georgia" panose="02040502050405020303" pitchFamily="18" charset="0"/>
              </a:rPr>
              <a:t>: Nonadjacent Timbre </a:t>
            </a:r>
            <a:r>
              <a:rPr lang="en-CA" sz="2311" dirty="0">
                <a:latin typeface="Georgia" panose="02040502050405020303" pitchFamily="18" charset="0"/>
                <a:cs typeface="Courier New" panose="02070309020205020404" pitchFamily="49" charset="0"/>
              </a:rPr>
              <a:t>Matching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DV</a:t>
            </a:r>
            <a:r>
              <a:rPr lang="en-CA" sz="2311" dirty="0">
                <a:latin typeface="Georgia" panose="02040502050405020303" pitchFamily="18" charset="0"/>
              </a:rPr>
              <a:t>: Probe Goodness-of-Completion</a:t>
            </a:r>
            <a:endParaRPr lang="en-CA" sz="2311" b="1" dirty="0">
              <a:latin typeface="Georgia" panose="02040502050405020303" pitchFamily="18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A5DC3060-8830-4AE1-819E-D8BC59ED2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01374"/>
              </p:ext>
            </p:extLst>
          </p:nvPr>
        </p:nvGraphicFramePr>
        <p:xfrm>
          <a:off x="563774" y="17054448"/>
          <a:ext cx="7553663" cy="29155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372848">
                  <a:extLst>
                    <a:ext uri="{9D8B030D-6E8A-4147-A177-3AD203B41FA5}">
                      <a16:colId xmlns:a16="http://schemas.microsoft.com/office/drawing/2014/main" val="589266049"/>
                    </a:ext>
                  </a:extLst>
                </a:gridCol>
                <a:gridCol w="2888084">
                  <a:extLst>
                    <a:ext uri="{9D8B030D-6E8A-4147-A177-3AD203B41FA5}">
                      <a16:colId xmlns:a16="http://schemas.microsoft.com/office/drawing/2014/main" val="2143749080"/>
                    </a:ext>
                  </a:extLst>
                </a:gridCol>
                <a:gridCol w="1292731">
                  <a:extLst>
                    <a:ext uri="{9D8B030D-6E8A-4147-A177-3AD203B41FA5}">
                      <a16:colId xmlns:a16="http://schemas.microsoft.com/office/drawing/2014/main" val="2117450253"/>
                    </a:ext>
                  </a:extLst>
                </a:gridCol>
              </a:tblGrid>
              <a:tr h="291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Nonadjacent Key: C(0)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Intervening Key: D(+2)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Probe Key: C(0)</a:t>
                      </a:r>
                      <a:endParaRPr lang="en-CA" sz="110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661" marR="5166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53699359"/>
                  </a:ext>
                </a:extLst>
              </a:tr>
            </a:tbl>
          </a:graphicData>
        </a:graphic>
      </p:graphicFrame>
      <p:pic>
        <p:nvPicPr>
          <p:cNvPr id="88" name="Picture 87">
            <a:extLst>
              <a:ext uri="{FF2B5EF4-FFF2-40B4-BE49-F238E27FC236}">
                <a16:creationId xmlns:a16="http://schemas.microsoft.com/office/drawing/2014/main" id="{B38751DC-1C89-4178-B442-47E9D561A0F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566730" y="17363071"/>
            <a:ext cx="7547750" cy="1493915"/>
          </a:xfrm>
          <a:prstGeom prst="rect">
            <a:avLst/>
          </a:prstGeom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A30DD82-CC0A-4461-823E-BD7625CDF873}"/>
              </a:ext>
            </a:extLst>
          </p:cNvPr>
          <p:cNvSpPr txBox="1"/>
          <p:nvPr/>
        </p:nvSpPr>
        <p:spPr>
          <a:xfrm>
            <a:off x="586029" y="16165943"/>
            <a:ext cx="58842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latin typeface="Cambria" panose="02040503050406030204" pitchFamily="18" charset="0"/>
                <a:ea typeface="Cambria" panose="02040503050406030204" pitchFamily="18" charset="0"/>
              </a:rPr>
              <a:t>Fig. 1</a:t>
            </a:r>
            <a:r>
              <a:rPr lang="en-CA" sz="1600" dirty="0">
                <a:latin typeface="Cambria" panose="02040503050406030204" pitchFamily="18" charset="0"/>
                <a:ea typeface="Cambria" panose="02040503050406030204" pitchFamily="18" charset="0"/>
              </a:rPr>
              <a:t>: Example of tonic nonadjacent stimuli used in Exp. 2 and 3: </a:t>
            </a:r>
          </a:p>
          <a:p>
            <a:r>
              <a:rPr lang="en-CA" sz="1600" dirty="0">
                <a:latin typeface="Cambria" panose="02040503050406030204" pitchFamily="18" charset="0"/>
                <a:ea typeface="Cambria" panose="02040503050406030204" pitchFamily="18" charset="0"/>
              </a:rPr>
              <a:t>C major—D major—C major (probe cadence). Keys modulated bidirectionally 1–2 semitones between stimuli sections.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83487F-0A47-4732-BC19-CFBFD9115FC3}"/>
              </a:ext>
            </a:extLst>
          </p:cNvPr>
          <p:cNvSpPr txBox="1"/>
          <p:nvPr/>
        </p:nvSpPr>
        <p:spPr>
          <a:xfrm>
            <a:off x="22062613" y="6047077"/>
            <a:ext cx="4374714" cy="515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10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1: Assessment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i="1" dirty="0">
                <a:latin typeface="Georgia" panose="02040502050405020303" pitchFamily="18" charset="0"/>
              </a:rPr>
              <a:t>Timbre Naturalness</a:t>
            </a:r>
            <a:r>
              <a:rPr lang="en-CA" sz="2000" dirty="0">
                <a:latin typeface="Georgia" panose="02040502050405020303" pitchFamily="18" charset="0"/>
              </a:rPr>
              <a:t>:               </a:t>
            </a:r>
          </a:p>
          <a:p>
            <a:r>
              <a:rPr lang="en-US" sz="2000" i="1" dirty="0">
                <a:latin typeface="Georgia" panose="02040502050405020303" pitchFamily="18" charset="0"/>
              </a:rPr>
              <a:t>	F</a:t>
            </a:r>
            <a:r>
              <a:rPr lang="en-US" sz="2000" baseline="-25000" dirty="0">
                <a:latin typeface="Georgia" panose="02040502050405020303" pitchFamily="18" charset="0"/>
              </a:rPr>
              <a:t>2, 81</a:t>
            </a:r>
            <a:r>
              <a:rPr lang="en-US" sz="2000" dirty="0">
                <a:latin typeface="Georgia" panose="02040502050405020303" pitchFamily="18" charset="0"/>
              </a:rPr>
              <a:t> = 96.35, </a:t>
            </a:r>
            <a:r>
              <a:rPr lang="en-US" sz="2000" i="1" dirty="0">
                <a:latin typeface="Georgia" panose="02040502050405020303" pitchFamily="18" charset="0"/>
              </a:rPr>
              <a:t>p</a:t>
            </a:r>
            <a:r>
              <a:rPr lang="en-US" sz="2000" dirty="0">
                <a:latin typeface="Georgia" panose="02040502050405020303" pitchFamily="18" charset="0"/>
              </a:rPr>
              <a:t> &lt; .0001,        	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η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Georgia" panose="02040502050405020303" pitchFamily="18" charset="0"/>
              </a:rPr>
              <a:t> = . 543 </a:t>
            </a:r>
            <a:r>
              <a:rPr lang="en-CA" sz="2000" dirty="0">
                <a:latin typeface="Georgia" panose="02040502050405020303" pitchFamily="18" charset="0"/>
              </a:rPr>
              <a:t>(Fig. 3)</a:t>
            </a:r>
          </a:p>
          <a:p>
            <a:r>
              <a:rPr lang="en-CA" sz="2310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2: Naturalness</a:t>
            </a:r>
            <a:endParaRPr lang="en-CA" sz="2310" dirty="0">
              <a:latin typeface="Georgia" panose="02040502050405020303" pitchFamily="18" charset="0"/>
            </a:endParaRP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i="1" dirty="0">
                <a:latin typeface="Georgia" panose="02040502050405020303" pitchFamily="18" charset="0"/>
              </a:rPr>
              <a:t>Timbre </a:t>
            </a:r>
            <a:r>
              <a:rPr lang="en-CA" sz="2000" i="1" dirty="0">
                <a:latin typeface="Georgia" panose="02040502050405020303" pitchFamily="18" charset="0"/>
                <a:cs typeface="Courier New" panose="02070309020205020404" pitchFamily="49" charset="0"/>
              </a:rPr>
              <a:t>Matching</a:t>
            </a:r>
            <a:r>
              <a:rPr lang="en-CA" sz="2000" dirty="0">
                <a:latin typeface="Georgia" panose="02040502050405020303" pitchFamily="18" charset="0"/>
                <a:cs typeface="Courier New" panose="02070309020205020404" pitchFamily="49" charset="0"/>
              </a:rPr>
              <a:t>: </a:t>
            </a:r>
            <a:r>
              <a:rPr lang="en-US" sz="2000" i="1" dirty="0">
                <a:latin typeface="Georgia" panose="02040502050405020303" pitchFamily="18" charset="0"/>
              </a:rPr>
              <a:t>F</a:t>
            </a:r>
            <a:r>
              <a:rPr lang="en-US" sz="2000" baseline="-25000" dirty="0">
                <a:latin typeface="Georgia" panose="02040502050405020303" pitchFamily="18" charset="0"/>
              </a:rPr>
              <a:t>1, 63</a:t>
            </a:r>
            <a:r>
              <a:rPr lang="en-US" sz="2000" dirty="0">
                <a:latin typeface="Georgia" panose="02040502050405020303" pitchFamily="18" charset="0"/>
              </a:rPr>
              <a:t> = 12.08, </a:t>
            </a:r>
            <a:r>
              <a:rPr lang="en-US" sz="2000" i="1" dirty="0">
                <a:latin typeface="Georgia" panose="02040502050405020303" pitchFamily="18" charset="0"/>
              </a:rPr>
              <a:t>p</a:t>
            </a:r>
            <a:r>
              <a:rPr lang="en-US" sz="2000" dirty="0">
                <a:latin typeface="Georgia" panose="02040502050405020303" pitchFamily="18" charset="0"/>
              </a:rPr>
              <a:t> &lt; .0001, 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η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Georgia" panose="02040502050405020303" pitchFamily="18" charset="0"/>
              </a:rPr>
              <a:t> = .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161</a:t>
            </a:r>
            <a:r>
              <a:rPr lang="en-CA" sz="2000" dirty="0">
                <a:latin typeface="Georgia" panose="02040502050405020303" pitchFamily="18" charset="0"/>
              </a:rPr>
              <a:t> (Fig. 4)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i="1" dirty="0">
                <a:solidFill>
                  <a:srgbClr val="000000"/>
                </a:solidFill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Probe Timbre: </a:t>
            </a:r>
            <a:r>
              <a:rPr lang="en-CA" sz="2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1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63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= 4.569, </a:t>
            </a:r>
            <a:r>
              <a:rPr lang="en-CA" sz="20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= .036, η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= .068</a:t>
            </a:r>
            <a:endParaRPr lang="en-CA" sz="2000" dirty="0">
              <a:latin typeface="Georgia" panose="02040502050405020303" pitchFamily="18" charset="0"/>
            </a:endParaRPr>
          </a:p>
          <a:p>
            <a:r>
              <a:rPr lang="en-CA" sz="2310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3: Composition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i="1" dirty="0">
                <a:latin typeface="Georgia" panose="02040502050405020303" pitchFamily="18" charset="0"/>
              </a:rPr>
              <a:t>Tonic-Key Relationship</a:t>
            </a:r>
            <a:r>
              <a:rPr lang="en-CA" sz="2000" dirty="0">
                <a:latin typeface="Georgia" panose="02040502050405020303" pitchFamily="18" charset="0"/>
              </a:rPr>
              <a:t>: </a:t>
            </a:r>
            <a:r>
              <a:rPr lang="en-US" sz="2000" dirty="0">
                <a:latin typeface="Georgia" panose="02040502050405020303" pitchFamily="18" charset="0"/>
              </a:rPr>
              <a:t>            </a:t>
            </a:r>
            <a:r>
              <a:rPr lang="en-US" sz="2000" i="1" dirty="0">
                <a:latin typeface="Georgia" panose="02040502050405020303" pitchFamily="18" charset="0"/>
              </a:rPr>
              <a:t>F</a:t>
            </a:r>
            <a:r>
              <a:rPr lang="en-US" sz="2000" baseline="-25000" dirty="0">
                <a:latin typeface="Georgia" panose="02040502050405020303" pitchFamily="18" charset="0"/>
              </a:rPr>
              <a:t>1, 41</a:t>
            </a:r>
            <a:r>
              <a:rPr lang="en-US" sz="2000" dirty="0">
                <a:latin typeface="Georgia" panose="02040502050405020303" pitchFamily="18" charset="0"/>
              </a:rPr>
              <a:t> = 9.394, </a:t>
            </a:r>
            <a:r>
              <a:rPr lang="en-US" sz="2000" i="1" dirty="0">
                <a:latin typeface="Georgia" panose="02040502050405020303" pitchFamily="18" charset="0"/>
              </a:rPr>
              <a:t>p</a:t>
            </a:r>
            <a:r>
              <a:rPr lang="en-US" sz="2000" dirty="0">
                <a:latin typeface="Georgia" panose="02040502050405020303" pitchFamily="18" charset="0"/>
              </a:rPr>
              <a:t> = .004, 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η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Georgia" panose="02040502050405020303" pitchFamily="18" charset="0"/>
              </a:rPr>
              <a:t> = .186 (Fig. 5)</a:t>
            </a:r>
            <a:endParaRPr lang="en-CA" sz="2000" dirty="0">
              <a:latin typeface="Georgia" panose="02040502050405020303" pitchFamily="18" charset="0"/>
            </a:endParaRP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i="1" dirty="0">
                <a:latin typeface="Georgia" panose="02040502050405020303" pitchFamily="18" charset="0"/>
              </a:rPr>
              <a:t>Timbral-Component </a:t>
            </a:r>
            <a:r>
              <a:rPr lang="en-CA" sz="2000" i="1" dirty="0">
                <a:latin typeface="Georgia" panose="02040502050405020303" pitchFamily="18" charset="0"/>
                <a:cs typeface="Courier New" panose="02070309020205020404" pitchFamily="49" charset="0"/>
              </a:rPr>
              <a:t>Matching: </a:t>
            </a:r>
            <a:r>
              <a:rPr lang="en-US" sz="2000" i="1" dirty="0">
                <a:latin typeface="Georgia" panose="02040502050405020303" pitchFamily="18" charset="0"/>
              </a:rPr>
              <a:t>F</a:t>
            </a:r>
            <a:r>
              <a:rPr lang="en-US" sz="2000" baseline="-25000" dirty="0">
                <a:latin typeface="Georgia" panose="02040502050405020303" pitchFamily="18" charset="0"/>
              </a:rPr>
              <a:t>3, 41</a:t>
            </a:r>
            <a:r>
              <a:rPr lang="en-US" sz="2000" dirty="0">
                <a:latin typeface="Georgia" panose="02040502050405020303" pitchFamily="18" charset="0"/>
              </a:rPr>
              <a:t> = 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14.60</a:t>
            </a:r>
            <a:r>
              <a:rPr lang="en-US" sz="2000" dirty="0">
                <a:latin typeface="Georgia" panose="02040502050405020303" pitchFamily="18" charset="0"/>
              </a:rPr>
              <a:t>, </a:t>
            </a:r>
            <a:r>
              <a:rPr lang="en-US" sz="2000" i="1" dirty="0">
                <a:latin typeface="Georgia" panose="02040502050405020303" pitchFamily="18" charset="0"/>
              </a:rPr>
              <a:t>p</a:t>
            </a:r>
            <a:r>
              <a:rPr lang="en-US" sz="2000" dirty="0">
                <a:latin typeface="Georgia" panose="02040502050405020303" pitchFamily="18" charset="0"/>
              </a:rPr>
              <a:t> &lt; .0001, 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η</a:t>
            </a:r>
            <a:r>
              <a:rPr lang="en-CA" sz="2000" baseline="-25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</a:t>
            </a:r>
            <a:r>
              <a:rPr lang="en-CA" sz="2000" baseline="30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Georgia" panose="02040502050405020303" pitchFamily="18" charset="0"/>
              </a:rPr>
              <a:t> = .</a:t>
            </a:r>
            <a:r>
              <a:rPr lang="en-CA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263</a:t>
            </a:r>
            <a:r>
              <a:rPr lang="en-US" sz="2000" dirty="0">
                <a:latin typeface="Georgia" panose="02040502050405020303" pitchFamily="18" charset="0"/>
              </a:rPr>
              <a:t> </a:t>
            </a:r>
            <a:r>
              <a:rPr lang="en-CA" sz="2000" dirty="0">
                <a:latin typeface="Georgia" panose="02040502050405020303" pitchFamily="18" charset="0"/>
              </a:rPr>
              <a:t>(Fig. 6)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6B0597-2458-4A33-BFF0-1ABC693D35C3}"/>
              </a:ext>
            </a:extLst>
          </p:cNvPr>
          <p:cNvSpPr txBox="1"/>
          <p:nvPr/>
        </p:nvSpPr>
        <p:spPr>
          <a:xfrm>
            <a:off x="22880189" y="17223015"/>
            <a:ext cx="3484394" cy="1186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778" dirty="0">
                <a:latin typeface="Georgia" panose="02040502050405020303" pitchFamily="18" charset="0"/>
              </a:rPr>
              <a:t>Special thanks to Claire Baguio, Lauren Iafrate, and Madeline Komar for their contributions to the project.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46C9E2-909A-4D5D-A71C-CC1507FE0F91}"/>
              </a:ext>
            </a:extLst>
          </p:cNvPr>
          <p:cNvSpPr txBox="1"/>
          <p:nvPr/>
        </p:nvSpPr>
        <p:spPr>
          <a:xfrm>
            <a:off x="16869686" y="12604522"/>
            <a:ext cx="5876877" cy="6102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33"/>
              </a:spcAft>
            </a:pP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1: Timbre Assessment </a:t>
            </a:r>
            <a:endParaRPr lang="en-CA" sz="2311" dirty="0">
              <a:latin typeface="Georgia" panose="02040502050405020303" pitchFamily="18" charset="0"/>
            </a:endParaRP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Stimuli easily distinguishable based on naturalness</a:t>
            </a:r>
          </a:p>
          <a:p>
            <a:pPr>
              <a:spcAft>
                <a:spcPts val="533"/>
              </a:spcAft>
            </a:pP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2: Timbre Naturalness</a:t>
            </a:r>
            <a:endParaRPr lang="en-CA" sz="2311" dirty="0">
              <a:latin typeface="Georgia" panose="02040502050405020303" pitchFamily="18" charset="0"/>
            </a:endParaRPr>
          </a:p>
          <a:p>
            <a:pPr marL="406405" indent="-406405"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Significant effect of timbre matching between nonadjacent key and probe cadence, consistent with hypothesis that memory for timbre persists across keys and distinct timbral transformations</a:t>
            </a:r>
          </a:p>
          <a:p>
            <a:pPr>
              <a:spcAft>
                <a:spcPts val="533"/>
              </a:spcAft>
            </a:pPr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3: Timbre Composition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Significant effect of </a:t>
            </a:r>
            <a:r>
              <a:rPr lang="en-CA" sz="2311" i="1" dirty="0">
                <a:latin typeface="Georgia" panose="02040502050405020303" pitchFamily="18" charset="0"/>
              </a:rPr>
              <a:t>H</a:t>
            </a:r>
            <a:r>
              <a:rPr lang="en-CA" sz="2311" dirty="0">
                <a:latin typeface="Georgia" panose="02040502050405020303" pitchFamily="18" charset="0"/>
              </a:rPr>
              <a:t> matching on goodness-of-completion but not </a:t>
            </a:r>
            <a:r>
              <a:rPr lang="en-CA" sz="2311" i="1" dirty="0">
                <a:latin typeface="Georgia" panose="02040502050405020303" pitchFamily="18" charset="0"/>
              </a:rPr>
              <a:t>AE</a:t>
            </a:r>
            <a:r>
              <a:rPr lang="en-CA" sz="2311" dirty="0">
                <a:latin typeface="Georgia" panose="02040502050405020303" pitchFamily="18" charset="0"/>
              </a:rPr>
              <a:t> matching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311" dirty="0">
                <a:latin typeface="Georgia" panose="02040502050405020303" pitchFamily="18" charset="0"/>
              </a:rPr>
              <a:t>Significant effect of </a:t>
            </a:r>
            <a:r>
              <a:rPr lang="en-CA" sz="2311" i="1" dirty="0">
                <a:latin typeface="Georgia" panose="02040502050405020303" pitchFamily="18" charset="0"/>
              </a:rPr>
              <a:t>Tonic-Key Relationship</a:t>
            </a:r>
            <a:r>
              <a:rPr lang="en-CA" sz="2311" dirty="0">
                <a:latin typeface="Georgia" panose="02040502050405020303" pitchFamily="18" charset="0"/>
              </a:rPr>
              <a:t>, suggesting memory for key within small timbral transformations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C31B155-7745-4CF0-90FB-5C0296E66A8C}"/>
              </a:ext>
            </a:extLst>
          </p:cNvPr>
          <p:cNvSpPr txBox="1"/>
          <p:nvPr/>
        </p:nvSpPr>
        <p:spPr>
          <a:xfrm>
            <a:off x="22880190" y="12688443"/>
            <a:ext cx="3484391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06405">
              <a:spcAft>
                <a:spcPts val="1600"/>
              </a:spcAft>
            </a:pPr>
            <a:r>
              <a:rPr lang="en-CA" sz="1600" baseline="300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1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Woolhouse, M., Cross, I., &amp; Horton, T. (2015). Perception of nonadjacent tonic-key relationships. 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Psychology of Music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(4), 802–815. </a:t>
            </a:r>
          </a:p>
          <a:p>
            <a:pPr indent="-406405">
              <a:spcAft>
                <a:spcPts val="1600"/>
              </a:spcAft>
            </a:pPr>
            <a:r>
              <a:rPr lang="en-CA" sz="1600" baseline="300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2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Spyra, J., Stodolak, M., &amp; Woolhouse, M. (2019). Events versus time in the perception of nonadjacent key relationships. 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Musicae Scientiae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, 102986491986746. </a:t>
            </a:r>
          </a:p>
          <a:p>
            <a:pPr indent="-406405">
              <a:spcAft>
                <a:spcPts val="1600"/>
              </a:spcAft>
            </a:pPr>
            <a:r>
              <a:rPr lang="en-CA" sz="1600" baseline="300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3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Deutsch, D. (2013). 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The psychology of music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  <a:cs typeface="AngsanaUPC" panose="020B0502040204020203" pitchFamily="18" charset="-34"/>
              </a:rPr>
              <a:t>. London: Academic.</a:t>
            </a:r>
            <a:endParaRPr lang="en-CA" sz="1600" baseline="30000" dirty="0">
              <a:latin typeface="Cambria" panose="02040503050406030204" pitchFamily="18" charset="0"/>
              <a:ea typeface="Cambria" panose="02040503050406030204" pitchFamily="18" charset="0"/>
              <a:cs typeface="AngsanaUPC" panose="020B0502040204020203" pitchFamily="18" charset="-3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09D1CF9-B603-4BAF-8F5B-E2F1143BD564}"/>
              </a:ext>
            </a:extLst>
          </p:cNvPr>
          <p:cNvSpPr txBox="1"/>
          <p:nvPr/>
        </p:nvSpPr>
        <p:spPr>
          <a:xfrm>
            <a:off x="5963313" y="11058101"/>
            <a:ext cx="5884282" cy="4667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11" b="1" u="heavy" dirty="0">
                <a:solidFill>
                  <a:srgbClr val="7030A0"/>
                </a:solidFill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Experiment 3: Timbre Composition </a:t>
            </a:r>
          </a:p>
          <a:p>
            <a:pPr marL="406405" indent="-406405">
              <a:buFont typeface="Arial" panose="020B0604020202020204" pitchFamily="34" charset="0"/>
              <a:buChar char="•"/>
            </a:pP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Influence of timbre components on nonadjacent-key perception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IV1</a:t>
            </a:r>
            <a:r>
              <a:rPr lang="en-CA" sz="2311" dirty="0">
                <a:latin typeface="Georgia" panose="02040502050405020303" pitchFamily="18" charset="0"/>
              </a:rPr>
              <a:t>: </a:t>
            </a:r>
            <a:r>
              <a:rPr lang="en-CA" sz="2311" i="1" dirty="0">
                <a:latin typeface="Georgia" panose="02040502050405020303" pitchFamily="18" charset="0"/>
              </a:rPr>
              <a:t>Tonic vs. Non-Tonic Key Relationship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IV2</a:t>
            </a:r>
            <a:r>
              <a:rPr lang="en-CA" sz="2311" dirty="0">
                <a:latin typeface="Georgia" panose="02040502050405020303" pitchFamily="18" charset="0"/>
              </a:rPr>
              <a:t>: </a:t>
            </a:r>
            <a:r>
              <a:rPr lang="en-CA" sz="2311" i="1" dirty="0">
                <a:latin typeface="Georgia" panose="02040502050405020303" pitchFamily="18" charset="0"/>
              </a:rPr>
              <a:t>Dynamic </a:t>
            </a:r>
            <a:r>
              <a:rPr lang="en-CA" sz="2311" dirty="0">
                <a:latin typeface="Georgia" panose="02040502050405020303" pitchFamily="18" charset="0"/>
              </a:rPr>
              <a:t>(</a:t>
            </a:r>
            <a:r>
              <a:rPr lang="en-CA" sz="2000" i="1" dirty="0" err="1">
                <a:latin typeface="Georgia" panose="02040502050405020303" pitchFamily="18" charset="0"/>
              </a:rPr>
              <a:t>AE</a:t>
            </a:r>
            <a:r>
              <a:rPr lang="en-CA" sz="2000" i="1" baseline="-25000" dirty="0" err="1">
                <a:latin typeface="Georgia" panose="02040502050405020303" pitchFamily="18" charset="0"/>
              </a:rPr>
              <a:t>Dyn</a:t>
            </a:r>
            <a:r>
              <a:rPr lang="en-CA" sz="2311" dirty="0">
                <a:latin typeface="Georgia" panose="02040502050405020303" pitchFamily="18" charset="0"/>
              </a:rPr>
              <a:t>)</a:t>
            </a:r>
            <a:r>
              <a:rPr lang="en-CA" sz="2311" i="1" dirty="0">
                <a:latin typeface="Georgia" panose="02040502050405020303" pitchFamily="18" charset="0"/>
              </a:rPr>
              <a:t> vs. Flat </a:t>
            </a:r>
            <a:r>
              <a:rPr lang="en-CA" sz="2311" dirty="0">
                <a:latin typeface="Georgia" panose="02040502050405020303" pitchFamily="18" charset="0"/>
              </a:rPr>
              <a:t>(</a:t>
            </a:r>
            <a:r>
              <a:rPr lang="en-CA" sz="2000" i="1" dirty="0" err="1">
                <a:latin typeface="Georgia" panose="02040502050405020303" pitchFamily="18" charset="0"/>
              </a:rPr>
              <a:t>AE</a:t>
            </a:r>
            <a:r>
              <a:rPr lang="en-CA" sz="2000" i="1" baseline="-25000" dirty="0" err="1">
                <a:latin typeface="Georgia" panose="02040502050405020303" pitchFamily="18" charset="0"/>
              </a:rPr>
              <a:t>Flat</a:t>
            </a:r>
            <a:r>
              <a:rPr lang="en-CA" sz="2311" dirty="0">
                <a:latin typeface="Georgia" panose="02040502050405020303" pitchFamily="18" charset="0"/>
              </a:rPr>
              <a:t>) </a:t>
            </a:r>
            <a:r>
              <a:rPr lang="en-CA" sz="2311" i="1" dirty="0">
                <a:latin typeface="Georgia" panose="02040502050405020303" pitchFamily="18" charset="0"/>
              </a:rPr>
              <a:t>Amplitude Envelopes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IV3</a:t>
            </a: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: </a:t>
            </a:r>
            <a:r>
              <a:rPr lang="en-CA" sz="2311" i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Single </a:t>
            </a: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(</a:t>
            </a:r>
            <a:r>
              <a:rPr lang="en-CA" sz="2000" i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H</a:t>
            </a:r>
            <a:r>
              <a:rPr lang="en-CA" sz="2000" i="1" baseline="-25000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1</a:t>
            </a: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) </a:t>
            </a:r>
            <a:r>
              <a:rPr lang="en-CA" sz="2311" i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vs. Multiple </a:t>
            </a: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(</a:t>
            </a:r>
            <a:r>
              <a:rPr lang="en-CA" sz="2000" i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H</a:t>
            </a:r>
            <a:r>
              <a:rPr lang="en-CA" sz="2000" i="1" baseline="-25000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9</a:t>
            </a:r>
            <a:r>
              <a:rPr lang="en-CA" sz="231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)</a:t>
            </a:r>
            <a:r>
              <a:rPr lang="en-CA" sz="2311" i="1" dirty="0">
                <a:uFill>
                  <a:solidFill>
                    <a:schemeClr val="tx1"/>
                  </a:solidFill>
                </a:uFill>
                <a:latin typeface="Georgia" panose="02040502050405020303" pitchFamily="18" charset="0"/>
              </a:rPr>
              <a:t> Harmonics</a:t>
            </a:r>
          </a:p>
          <a:p>
            <a:pPr marL="812810" lvl="1" indent="-406405"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IV4</a:t>
            </a:r>
            <a:r>
              <a:rPr lang="en-CA" sz="2311" dirty="0">
                <a:latin typeface="Georgia" panose="02040502050405020303" pitchFamily="18" charset="0"/>
              </a:rPr>
              <a:t>: </a:t>
            </a:r>
            <a:r>
              <a:rPr lang="en-CA" sz="2311" i="1" dirty="0">
                <a:latin typeface="Georgia" panose="02040502050405020303" pitchFamily="18" charset="0"/>
              </a:rPr>
              <a:t>Timbral-Component </a:t>
            </a:r>
            <a:r>
              <a:rPr lang="en-CA" sz="2311" i="1" dirty="0">
                <a:latin typeface="Georgia" panose="02040502050405020303" pitchFamily="18" charset="0"/>
                <a:cs typeface="Courier New" panose="02070309020205020404" pitchFamily="49" charset="0"/>
              </a:rPr>
              <a:t>Matching</a:t>
            </a:r>
          </a:p>
          <a:p>
            <a:pPr marL="406405" lvl="1" algn="ctr"/>
            <a:r>
              <a:rPr lang="en-CA" sz="2000" i="1" dirty="0">
                <a:latin typeface="Georgia" panose="02040502050405020303" pitchFamily="18" charset="0"/>
                <a:cs typeface="Courier New" panose="02070309020205020404" pitchFamily="49" charset="0"/>
              </a:rPr>
              <a:t>(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H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Same</a:t>
            </a:r>
            <a:r>
              <a:rPr lang="en-US" sz="2000" i="1" dirty="0">
                <a:latin typeface="Georgia" panose="02040502050405020303" pitchFamily="18" charset="0"/>
                <a:ea typeface="Cambria" panose="02040503050406030204" pitchFamily="18" charset="0"/>
              </a:rPr>
              <a:t>–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AE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Same</a:t>
            </a:r>
            <a:r>
              <a:rPr lang="en-US" sz="2000" dirty="0">
                <a:latin typeface="Georgia" panose="02040502050405020303" pitchFamily="18" charset="0"/>
                <a:ea typeface="Cambria" panose="02040503050406030204" pitchFamily="18" charset="0"/>
              </a:rPr>
              <a:t>; 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H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Same</a:t>
            </a:r>
            <a:r>
              <a:rPr lang="en-US" sz="2000" i="1" dirty="0">
                <a:latin typeface="Georgia" panose="02040502050405020303" pitchFamily="18" charset="0"/>
                <a:ea typeface="Cambria" panose="02040503050406030204" pitchFamily="18" charset="0"/>
              </a:rPr>
              <a:t>–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AE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Diff</a:t>
            </a:r>
            <a:r>
              <a:rPr lang="en-US" sz="2000" dirty="0">
                <a:latin typeface="Georgia" panose="02040502050405020303" pitchFamily="18" charset="0"/>
                <a:ea typeface="Cambria" panose="02040503050406030204" pitchFamily="18" charset="0"/>
              </a:rPr>
              <a:t>;</a:t>
            </a:r>
          </a:p>
          <a:p>
            <a:pPr marL="406405" lvl="1" algn="ctr"/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H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Diff</a:t>
            </a:r>
            <a:r>
              <a:rPr lang="en-US" sz="2000" i="1" dirty="0">
                <a:latin typeface="Georgia" panose="02040502050405020303" pitchFamily="18" charset="0"/>
                <a:ea typeface="Cambria" panose="02040503050406030204" pitchFamily="18" charset="0"/>
              </a:rPr>
              <a:t>–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AE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Same</a:t>
            </a:r>
            <a:r>
              <a:rPr lang="en-US" sz="2000" dirty="0">
                <a:latin typeface="Georgia" panose="02040502050405020303" pitchFamily="18" charset="0"/>
                <a:ea typeface="Cambria" panose="02040503050406030204" pitchFamily="18" charset="0"/>
              </a:rPr>
              <a:t>; 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H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Diff</a:t>
            </a:r>
            <a:r>
              <a:rPr lang="en-US" sz="2000" i="1" dirty="0">
                <a:latin typeface="Georgia" panose="02040502050405020303" pitchFamily="18" charset="0"/>
                <a:ea typeface="Cambria" panose="02040503050406030204" pitchFamily="18" charset="0"/>
              </a:rPr>
              <a:t>–</a:t>
            </a:r>
            <a:r>
              <a:rPr lang="en-US" sz="2000" i="1" dirty="0" err="1">
                <a:latin typeface="Georgia" panose="02040502050405020303" pitchFamily="18" charset="0"/>
                <a:ea typeface="Cambria" panose="02040503050406030204" pitchFamily="18" charset="0"/>
              </a:rPr>
              <a:t>AE</a:t>
            </a:r>
            <a:r>
              <a:rPr lang="en-US" sz="2000" i="1" baseline="-25000" dirty="0" err="1">
                <a:latin typeface="Georgia" panose="02040502050405020303" pitchFamily="18" charset="0"/>
                <a:ea typeface="Cambria" panose="02040503050406030204" pitchFamily="18" charset="0"/>
              </a:rPr>
              <a:t>Diff</a:t>
            </a:r>
            <a:r>
              <a:rPr lang="en-CA" sz="2000" i="1" dirty="0">
                <a:latin typeface="Georgia" panose="02040502050405020303" pitchFamily="18" charset="0"/>
                <a:cs typeface="Courier New" panose="02070309020205020404" pitchFamily="49" charset="0"/>
              </a:rPr>
              <a:t>)</a:t>
            </a:r>
          </a:p>
          <a:p>
            <a:pPr marL="812810" lvl="1" indent="-406405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CA" sz="2311" b="1" dirty="0">
                <a:latin typeface="Georgia" panose="02040502050405020303" pitchFamily="18" charset="0"/>
              </a:rPr>
              <a:t>DV</a:t>
            </a:r>
            <a:r>
              <a:rPr lang="en-CA" sz="2311" dirty="0">
                <a:latin typeface="Georgia" panose="02040502050405020303" pitchFamily="18" charset="0"/>
              </a:rPr>
              <a:t>: Probe Goodness-of-Completion</a:t>
            </a:r>
            <a:endParaRPr lang="en-CA" sz="2311" b="1" dirty="0">
              <a:latin typeface="Georgia" panose="020405020504050203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B4D9E72-F1A8-47E9-8226-A786CFBF03F0}"/>
              </a:ext>
            </a:extLst>
          </p:cNvPr>
          <p:cNvSpPr txBox="1"/>
          <p:nvPr/>
        </p:nvSpPr>
        <p:spPr>
          <a:xfrm>
            <a:off x="12164061" y="17342321"/>
            <a:ext cx="4571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Cambria" panose="02040503050406030204" pitchFamily="18" charset="0"/>
                <a:ea typeface="Cambria" panose="02040503050406030204" pitchFamily="18" charset="0"/>
              </a:rPr>
              <a:t>Fig. 2A, 2B, 2C, 2D, and 2E</a:t>
            </a:r>
            <a:r>
              <a:rPr lang="en-CA" dirty="0">
                <a:latin typeface="Cambria" panose="02040503050406030204" pitchFamily="18" charset="0"/>
                <a:ea typeface="Cambria" panose="02040503050406030204" pitchFamily="18" charset="0"/>
              </a:rPr>
              <a:t>: Waveforms for all AE and H stimulus combinations presented in Exp. 3: </a:t>
            </a:r>
          </a:p>
          <a:p>
            <a:pPr algn="ctr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AE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Flat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(2A);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AE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Flat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(2B);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AE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Int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(2C); </a:t>
            </a:r>
          </a:p>
          <a:p>
            <a:pPr algn="ctr"/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AE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Dyn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(2D); 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AE</a:t>
            </a:r>
            <a:r>
              <a:rPr lang="en-US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Dyn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(2E).</a:t>
            </a:r>
            <a:endParaRPr lang="en-CA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3ED245F-B79B-45D8-817F-BDC6799B49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948" y="8975443"/>
            <a:ext cx="3150000" cy="25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10C6530-8C57-49C0-828C-44A2391494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5989" y="5931224"/>
            <a:ext cx="3150000" cy="2520000"/>
          </a:xfrm>
          <a:prstGeom prst="rect">
            <a:avLst/>
          </a:prstGeom>
        </p:spPr>
      </p:pic>
      <p:pic>
        <p:nvPicPr>
          <p:cNvPr id="50" name="Picture 49" descr="A picture containing furniture&#10;&#10;Description automatically generated">
            <a:extLst>
              <a:ext uri="{FF2B5EF4-FFF2-40B4-BE49-F238E27FC236}">
                <a16:creationId xmlns:a16="http://schemas.microsoft.com/office/drawing/2014/main" id="{12090AD2-8CA9-48C9-A611-EB08B801D1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5048" y="5934385"/>
            <a:ext cx="3150000" cy="252000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7CABB57-29B9-491E-A797-DC0690F236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910" y="8976302"/>
            <a:ext cx="3150000" cy="2520000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E6C168F-10C2-4201-8151-0E88B116F48B}"/>
              </a:ext>
            </a:extLst>
          </p:cNvPr>
          <p:cNvSpPr txBox="1"/>
          <p:nvPr/>
        </p:nvSpPr>
        <p:spPr>
          <a:xfrm>
            <a:off x="12201428" y="8390410"/>
            <a:ext cx="1598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Figure 3: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 Exp. 1 normalized ratings of naturalness across three timbres.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49604D6-81EA-4049-BE2C-73D8F6EC82B7}"/>
              </a:ext>
            </a:extLst>
          </p:cNvPr>
          <p:cNvSpPr txBox="1"/>
          <p:nvPr/>
        </p:nvSpPr>
        <p:spPr>
          <a:xfrm>
            <a:off x="15377965" y="7368045"/>
            <a:ext cx="1688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Figure 4: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 Exp. 2 normalized goodness-of-completion ratings normalized and compared between probe timbres.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BFF753-4634-4E10-8B8D-FA8A85ABE1F4}"/>
              </a:ext>
            </a:extLst>
          </p:cNvPr>
          <p:cNvSpPr txBox="1"/>
          <p:nvPr/>
        </p:nvSpPr>
        <p:spPr>
          <a:xfrm>
            <a:off x="20396616" y="7374747"/>
            <a:ext cx="16222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Figure 6: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 Exp. 3 normalized goodness-of-completion ratings compared across timbre matching conditions.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309D234-13DF-42EF-AD00-E0E9A29403A2}"/>
              </a:ext>
            </a:extLst>
          </p:cNvPr>
          <p:cNvSpPr txBox="1"/>
          <p:nvPr/>
        </p:nvSpPr>
        <p:spPr>
          <a:xfrm>
            <a:off x="17240103" y="8402462"/>
            <a:ext cx="14614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Figure 5: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 Exp. 3 normalized goodness-of-completion ratings relative to their tonic-key relationship. </a:t>
            </a:r>
          </a:p>
        </p:txBody>
      </p:sp>
      <p:pic>
        <p:nvPicPr>
          <p:cNvPr id="72" name="T_md_DS_C_2_D">
            <a:hlinkClick r:id="" action="ppaction://media"/>
            <a:extLst>
              <a:ext uri="{FF2B5EF4-FFF2-40B4-BE49-F238E27FC236}">
                <a16:creationId xmlns:a16="http://schemas.microsoft.com/office/drawing/2014/main" id="{269872DC-F1A0-4DE1-9C78-F806F90FCA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79109" y="18276668"/>
            <a:ext cx="609600" cy="6096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1AEBAB5-C966-4C92-BBB6-E24BE5F77E7C}"/>
              </a:ext>
            </a:extLst>
          </p:cNvPr>
          <p:cNvSpPr txBox="1"/>
          <p:nvPr/>
        </p:nvSpPr>
        <p:spPr>
          <a:xfrm>
            <a:off x="8388883" y="18212136"/>
            <a:ext cx="1949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Audio 3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: Exp. 3 stimulus of Fig. 1 as </a:t>
            </a:r>
            <a:r>
              <a:rPr lang="en-CA" sz="1400" i="1" dirty="0">
                <a:latin typeface="Cambria" panose="02040503050406030204" pitchFamily="18" charset="0"/>
                <a:ea typeface="Cambria" panose="02040503050406030204" pitchFamily="18" charset="0"/>
              </a:rPr>
              <a:t>Tonic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1400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Same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–AE</a:t>
            </a:r>
            <a:r>
              <a:rPr lang="en-CA" sz="14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Diff</a:t>
            </a:r>
            <a:endParaRPr lang="en-CA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3" name="P_n_C">
            <a:hlinkClick r:id="" action="ppaction://media"/>
            <a:extLst>
              <a:ext uri="{FF2B5EF4-FFF2-40B4-BE49-F238E27FC236}">
                <a16:creationId xmlns:a16="http://schemas.microsoft.com/office/drawing/2014/main" id="{A71D457A-2CA4-4D69-A409-0D0CF15CD8A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79109" y="16342339"/>
            <a:ext cx="609600" cy="6096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6276981-30F2-4B3B-BD9B-F7D82D9FB37B}"/>
              </a:ext>
            </a:extLst>
          </p:cNvPr>
          <p:cNvSpPr txBox="1"/>
          <p:nvPr/>
        </p:nvSpPr>
        <p:spPr>
          <a:xfrm>
            <a:off x="8388883" y="16170086"/>
            <a:ext cx="194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Audio 1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: Exp. 1 stimulus of Fig. 1 Probe as </a:t>
            </a:r>
            <a:r>
              <a:rPr lang="en-CA" sz="1400" i="1" dirty="0">
                <a:latin typeface="Cambria" panose="02040503050406030204" pitchFamily="18" charset="0"/>
                <a:ea typeface="Cambria" panose="02040503050406030204" pitchFamily="18" charset="0"/>
              </a:rPr>
              <a:t>Sampled 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Timbre</a:t>
            </a:r>
          </a:p>
        </p:txBody>
      </p:sp>
      <p:pic>
        <p:nvPicPr>
          <p:cNvPr id="74" name="N_s_S_C_2_D">
            <a:hlinkClick r:id="" action="ppaction://media"/>
            <a:extLst>
              <a:ext uri="{FF2B5EF4-FFF2-40B4-BE49-F238E27FC236}">
                <a16:creationId xmlns:a16="http://schemas.microsoft.com/office/drawing/2014/main" id="{06E5314B-F5AF-4EF5-BE41-8E7E0A70F9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379109" y="17308839"/>
            <a:ext cx="609600" cy="609600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4401C9D5-E85A-464E-8BA9-2DE7EFA132DB}"/>
              </a:ext>
            </a:extLst>
          </p:cNvPr>
          <p:cNvSpPr txBox="1"/>
          <p:nvPr/>
        </p:nvSpPr>
        <p:spPr>
          <a:xfrm>
            <a:off x="8388883" y="17136586"/>
            <a:ext cx="1949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latin typeface="Cambria" panose="02040503050406030204" pitchFamily="18" charset="0"/>
                <a:ea typeface="Cambria" panose="02040503050406030204" pitchFamily="18" charset="0"/>
              </a:rPr>
              <a:t>Audio 2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: Exp. 2 stimulus of Fig. 1 Probe as </a:t>
            </a:r>
            <a:r>
              <a:rPr lang="en-CA" sz="1400" i="1" dirty="0">
                <a:latin typeface="Cambria" panose="02040503050406030204" pitchFamily="18" charset="0"/>
                <a:ea typeface="Cambria" panose="02040503050406030204" pitchFamily="18" charset="0"/>
              </a:rPr>
              <a:t>Non-Tonic*</a:t>
            </a:r>
            <a:r>
              <a:rPr lang="en-CA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  <a:r>
              <a:rPr lang="en-US" sz="1400" i="1" baseline="-25000" dirty="0" err="1">
                <a:latin typeface="Cambria" panose="02040503050406030204" pitchFamily="18" charset="0"/>
                <a:ea typeface="Cambria" panose="02040503050406030204" pitchFamily="18" charset="0"/>
              </a:rPr>
              <a:t>Same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–AE</a:t>
            </a:r>
            <a:r>
              <a:rPr lang="en-CA" sz="1400" i="1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Diff</a:t>
            </a:r>
            <a:endParaRPr lang="en-CA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8" name="Picture 77" descr="A picture containing photo, sitting, table, kitchen&#10;&#10;Description automatically generated">
            <a:extLst>
              <a:ext uri="{FF2B5EF4-FFF2-40B4-BE49-F238E27FC236}">
                <a16:creationId xmlns:a16="http://schemas.microsoft.com/office/drawing/2014/main" id="{00F687E7-6DC2-496C-96E5-F3E0C57C983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748" y="12678642"/>
            <a:ext cx="4572000" cy="4572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B2D8340-2D26-433E-A536-6CD08BC9EAAA}"/>
              </a:ext>
            </a:extLst>
          </p:cNvPr>
          <p:cNvSpPr/>
          <p:nvPr/>
        </p:nvSpPr>
        <p:spPr>
          <a:xfrm>
            <a:off x="5562600" y="4254901"/>
            <a:ext cx="1661160" cy="633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55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6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15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5725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14508</TotalTime>
  <Words>777</Words>
  <Application>Microsoft Macintosh PowerPoint</Application>
  <PresentationFormat>Custom</PresentationFormat>
  <Paragraphs>78</Paragraphs>
  <Slides>1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Aldhabi</vt:lpstr>
      <vt:lpstr>Arial</vt:lpstr>
      <vt:lpstr>Calibri</vt:lpstr>
      <vt:lpstr>Calibri Light</vt:lpstr>
      <vt:lpstr>Cambria</vt:lpstr>
      <vt:lpstr>Georgia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G. Noble</dc:creator>
  <cp:lastModifiedBy>Woolhouse, Matthew</cp:lastModifiedBy>
  <cp:revision>339</cp:revision>
  <dcterms:created xsi:type="dcterms:W3CDTF">2018-11-26T15:59:38Z</dcterms:created>
  <dcterms:modified xsi:type="dcterms:W3CDTF">2022-11-05T13:15:31Z</dcterms:modified>
</cp:coreProperties>
</file>